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65" r:id="rId6"/>
    <p:sldId id="264" r:id="rId7"/>
    <p:sldId id="261" r:id="rId8"/>
    <p:sldId id="262" r:id="rId9"/>
    <p:sldId id="266" r:id="rId10"/>
    <p:sldId id="267" r:id="rId11"/>
    <p:sldId id="268" r:id="rId12"/>
    <p:sldId id="263" r:id="rId13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5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660B408-B3CF-4A94-85FC-2B1E0A45F4A2}" styleName="Темный стиль 2 —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13"/>
    <p:restoredTop sz="94674"/>
  </p:normalViewPr>
  <p:slideViewPr>
    <p:cSldViewPr snapToGrid="0">
      <p:cViewPr varScale="1">
        <p:scale>
          <a:sx n="119" d="100"/>
          <a:sy n="119" d="100"/>
        </p:scale>
        <p:origin x="11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662998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56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233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864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211732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174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6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75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844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9643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55048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D256995-4C75-ED49-B3E3-0705EB0AD1AA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1FEE204-4FD1-5347-81C2-E8AE38155EA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3084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960883-C0EA-1EA3-2E7E-04170D093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186026"/>
            <a:ext cx="8361229" cy="2098226"/>
          </a:xfrm>
        </p:spPr>
        <p:txBody>
          <a:bodyPr anchor="ctr"/>
          <a:lstStyle/>
          <a:p>
            <a:pPr>
              <a:lnSpc>
                <a:spcPct val="150000"/>
              </a:lnSpc>
            </a:pPr>
            <a:r>
              <a:rPr lang="ru-RU" sz="48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Дискурс  о  рынке </a:t>
            </a:r>
            <a:br>
              <a:rPr lang="ru-RU" sz="44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kern="1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советской политической экономии</a:t>
            </a:r>
            <a:endParaRPr lang="ru-RU" sz="199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9C74D4F-5FB3-67A3-812A-460E6097D6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3600" i="1" dirty="0">
                <a:solidFill>
                  <a:srgbClr val="002060"/>
                </a:solidFill>
                <a:latin typeface="Georgia" panose="02040502050405020303" pitchFamily="18" charset="0"/>
              </a:rPr>
              <a:t>О. Ананьин  и  Д. Мельник</a:t>
            </a:r>
          </a:p>
          <a:p>
            <a:pPr algn="l"/>
            <a:r>
              <a:rPr lang="ru-RU" i="1" dirty="0">
                <a:solidFill>
                  <a:srgbClr val="002060"/>
                </a:solidFill>
                <a:latin typeface="Georgia" panose="02040502050405020303" pitchFamily="18" charset="0"/>
              </a:rPr>
              <a:t>            </a:t>
            </a:r>
            <a:r>
              <a:rPr lang="ru-RU" sz="1800" i="1" dirty="0">
                <a:solidFill>
                  <a:srgbClr val="002060"/>
                </a:solidFill>
                <a:latin typeface="Georgia" panose="02040502050405020303" pitchFamily="18" charset="0"/>
              </a:rPr>
              <a:t>НИУ ВШЭ и ИЭ РАН                      НИУ ВШЭ </a:t>
            </a:r>
            <a:endParaRPr lang="ru-RU" i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4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147864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5400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Реформа и «рыночный социализм»</a:t>
            </a:r>
            <a:endParaRPr lang="ru-RU" sz="5400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147864"/>
            <a:ext cx="11372849" cy="1530484"/>
          </a:xfrm>
        </p:spPr>
        <p:txBody>
          <a:bodyPr anchor="ctr">
            <a:normAutofit/>
          </a:bodyPr>
          <a:lstStyle/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3600" dirty="0"/>
              <a:t>Хозрасчет и субъектность предприятия</a:t>
            </a:r>
            <a:endParaRPr lang="en-US" sz="3600" dirty="0"/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3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В чем была проблема реформы: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B53FB97-C0FB-C0F2-4718-647A0FE575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777701"/>
              </p:ext>
            </p:extLst>
          </p:nvPr>
        </p:nvGraphicFramePr>
        <p:xfrm>
          <a:off x="752476" y="2678348"/>
          <a:ext cx="11372849" cy="155448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4041842">
                  <a:extLst>
                    <a:ext uri="{9D8B030D-6E8A-4147-A177-3AD203B41FA5}">
                      <a16:colId xmlns:a16="http://schemas.microsoft.com/office/drawing/2014/main" val="3694675431"/>
                    </a:ext>
                  </a:extLst>
                </a:gridCol>
                <a:gridCol w="7331007">
                  <a:extLst>
                    <a:ext uri="{9D8B030D-6E8A-4147-A177-3AD203B41FA5}">
                      <a16:colId xmlns:a16="http://schemas.microsoft.com/office/drawing/2014/main" val="4140664172"/>
                    </a:ext>
                  </a:extLst>
                </a:gridCol>
              </a:tblGrid>
              <a:tr h="1402048"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3200" b="1" i="1" kern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 пре</a:t>
                      </a:r>
                      <a:r>
                        <a:rPr lang="ru-RU" sz="3200" b="1" i="1" kern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одоление (изживание) рынка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3200" b="1" i="1" kern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 преодоление (изживание) «командности», образа единой фабрики</a:t>
                      </a:r>
                      <a:endParaRPr lang="ru-RU" sz="3200" b="1" i="1" kern="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520255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7C5D41C6-0812-0AFA-4A62-EC0AA19A1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362148"/>
              </p:ext>
            </p:extLst>
          </p:nvPr>
        </p:nvGraphicFramePr>
        <p:xfrm>
          <a:off x="752476" y="4232828"/>
          <a:ext cx="11372850" cy="2543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5710">
                  <a:extLst>
                    <a:ext uri="{9D8B030D-6E8A-4147-A177-3AD203B41FA5}">
                      <a16:colId xmlns:a16="http://schemas.microsoft.com/office/drawing/2014/main" val="467551720"/>
                    </a:ext>
                  </a:extLst>
                </a:gridCol>
                <a:gridCol w="7307140">
                  <a:extLst>
                    <a:ext uri="{9D8B030D-6E8A-4147-A177-3AD203B41FA5}">
                      <a16:colId xmlns:a16="http://schemas.microsoft.com/office/drawing/2014/main" val="2325245226"/>
                    </a:ext>
                  </a:extLst>
                </a:gridCol>
              </a:tblGrid>
              <a:tr h="2543110">
                <a:tc>
                  <a:txBody>
                    <a:bodyPr/>
                    <a:lstStyle/>
                    <a:p>
                      <a:pPr marL="403225" marR="0" lvl="0" indent="-4032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3200" b="1" i="1" kern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ортодоксы</a:t>
                      </a:r>
                    </a:p>
                    <a:p>
                      <a:pPr marL="403225" marR="0" lvl="0" indent="-4032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3200" b="1" i="1" kern="0" dirty="0" err="1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антитоварники</a:t>
                      </a:r>
                      <a:r>
                        <a:rPr lang="ru-RU" sz="3200" b="1" i="1" kern="0" dirty="0">
                          <a:solidFill>
                            <a:schemeClr val="tx1"/>
                          </a:solidFill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- радикалы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5125" marR="0" lvl="0" indent="-365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3200" b="1" i="1" kern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Кронрод: </a:t>
                      </a:r>
                      <a:r>
                        <a:rPr lang="ru-RU" sz="3200" b="0" i="1" kern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множественность соц. способов производства</a:t>
                      </a:r>
                    </a:p>
                    <a:p>
                      <a:pPr marL="365125" marR="0" lvl="0" indent="-365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3200" b="1" i="1" kern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Цаголов</a:t>
                      </a:r>
                      <a:r>
                        <a:rPr lang="ru-RU" sz="3200" b="1" i="1" kern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ru-RU" sz="3200" b="0" i="1" kern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планомерность как </a:t>
                      </a:r>
                      <a:r>
                        <a:rPr lang="ru-RU" sz="3200" b="0" i="1" kern="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нетоварность</a:t>
                      </a:r>
                      <a:r>
                        <a:rPr lang="ru-RU" sz="3200" b="0" i="1" kern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 и ненатуральность</a:t>
                      </a:r>
                    </a:p>
                    <a:p>
                      <a:pPr marL="365125" marR="0" lvl="0" indent="-3651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ru-RU" sz="3200" b="1" i="1" kern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ЦЭМИ</a:t>
                      </a:r>
                      <a:r>
                        <a:rPr lang="ru-RU" sz="3200" b="0" i="1" kern="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Times New Roman" panose="02020603050405020304" pitchFamily="18" charset="0"/>
                        </a:rPr>
                        <a:t>: концепция СОФЭ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289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553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371600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Эпоха Горбачева: гласность и прозрения</a:t>
            </a:r>
            <a:endParaRPr lang="ru-RU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71600"/>
            <a:ext cx="11506199" cy="5486400"/>
          </a:xfrm>
        </p:spPr>
        <p:txBody>
          <a:bodyPr anchor="ctr">
            <a:normAutofit/>
          </a:bodyPr>
          <a:lstStyle/>
          <a:p>
            <a:pPr marL="587375" indent="-587375">
              <a:spcBef>
                <a:spcPts val="400"/>
              </a:spcBef>
              <a:buClr>
                <a:srgbClr val="FF0000"/>
              </a:buClr>
            </a:pPr>
            <a:r>
              <a:rPr lang="ru-RU" sz="2400" b="1" kern="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В.В. Куликов. </a:t>
            </a:r>
            <a:r>
              <a:rPr lang="ru-RU" sz="2400" b="1" i="1" kern="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Коммунист</a:t>
            </a:r>
            <a:r>
              <a:rPr lang="ru-RU" sz="2400" b="1" kern="5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, 1986</a:t>
            </a:r>
            <a:r>
              <a:rPr lang="ru-RU" sz="2400" b="1" kern="5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:</a:t>
            </a:r>
          </a:p>
          <a:p>
            <a:pPr marL="768350" lvl="1" indent="-403225">
              <a:spcAft>
                <a:spcPts val="800"/>
              </a:spcAft>
              <a:buClr>
                <a:srgbClr val="FF0000"/>
              </a:buClr>
            </a:pPr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освобождение предприятий от ответственности за трудоустройство уволенных работников</a:t>
            </a:r>
            <a:r>
              <a:rPr lang="ru-RU" sz="2800" dirty="0">
                <a:effectLst/>
              </a:rPr>
              <a:t> </a:t>
            </a:r>
            <a:endParaRPr lang="ru-RU" sz="3200" dirty="0">
              <a:effectLst/>
            </a:endParaRPr>
          </a:p>
          <a:p>
            <a:pPr marL="587375" indent="-587375">
              <a:spcBef>
                <a:spcPts val="400"/>
              </a:spcBef>
              <a:buClr>
                <a:srgbClr val="FF0000"/>
              </a:buClr>
            </a:pPr>
            <a:r>
              <a:rPr lang="ru-RU" sz="2400" b="1" dirty="0">
                <a:latin typeface="Cambria" panose="02040503050406030204" pitchFamily="18" charset="0"/>
              </a:rPr>
              <a:t>Н.И. </a:t>
            </a:r>
            <a:r>
              <a:rPr lang="ru-RU" sz="2400" b="1" dirty="0" err="1">
                <a:latin typeface="Cambria" panose="02040503050406030204" pitchFamily="18" charset="0"/>
              </a:rPr>
              <a:t>Шехет</a:t>
            </a:r>
            <a:r>
              <a:rPr lang="ru-RU" sz="2400" b="1" dirty="0">
                <a:latin typeface="Cambria" panose="02040503050406030204" pitchFamily="18" charset="0"/>
              </a:rPr>
              <a:t>. </a:t>
            </a:r>
            <a:r>
              <a:rPr lang="ru-RU" sz="2400" b="1" i="1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Вопросы экономики</a:t>
            </a:r>
            <a:r>
              <a:rPr lang="ru-RU" sz="2400" b="1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</a:rPr>
              <a:t>, 1988:</a:t>
            </a:r>
          </a:p>
          <a:p>
            <a:pPr marL="808038" lvl="1" indent="-442913">
              <a:spcAft>
                <a:spcPts val="800"/>
              </a:spcAft>
              <a:buClr>
                <a:srgbClr val="FF0000"/>
              </a:buClr>
            </a:pPr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более последовательное осуществление принципа распределения по труду </a:t>
            </a:r>
            <a:r>
              <a:rPr lang="en-US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</a:t>
            </a:r>
            <a:r>
              <a:rPr lang="en-US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]</a:t>
            </a:r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не только непосредственно трудовых, но организационно-предпринимательских усилий" </a:t>
            </a:r>
            <a:r>
              <a:rPr lang="ru-RU" sz="3200" dirty="0">
                <a:effectLst/>
              </a:rPr>
              <a:t> </a:t>
            </a:r>
          </a:p>
          <a:p>
            <a:pPr marL="587375" indent="-587375">
              <a:spcBef>
                <a:spcPts val="400"/>
              </a:spcBef>
              <a:buClr>
                <a:srgbClr val="FF0000"/>
              </a:buClr>
            </a:pPr>
            <a:r>
              <a:rPr lang="ru-RU" sz="2400" b="1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Сергеев А.А. </a:t>
            </a:r>
            <a:r>
              <a:rPr lang="ru-RU" sz="2400" b="1" i="1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Экономические наук</a:t>
            </a:r>
            <a:r>
              <a:rPr lang="ru-RU" sz="2400" b="1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и, 1989</a:t>
            </a:r>
            <a:r>
              <a:rPr lang="ru-RU" sz="2400" b="1" dirty="0">
                <a:effectLst/>
                <a:latin typeface="Cambria" panose="02040503050406030204" pitchFamily="18" charset="0"/>
              </a:rPr>
              <a:t> </a:t>
            </a:r>
          </a:p>
          <a:p>
            <a:pPr marL="846138" lvl="1" indent="-315913">
              <a:spcAft>
                <a:spcPts val="1400"/>
              </a:spcAft>
              <a:buClr>
                <a:srgbClr val="FF0000"/>
              </a:buClr>
            </a:pPr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 хозяйственный механизм, состоящий из различных "режимов хозяйствования", сочетающих план и рынок в разных пропорциях; только один из них – "стратегический эшелон", должен быть основан на механизме централизованного директивного планирования.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7048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031631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Эпоха Горбачева: подчинение рынку</a:t>
            </a:r>
            <a:endParaRPr lang="ru-RU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031631"/>
            <a:ext cx="11506199" cy="5826369"/>
          </a:xfrm>
        </p:spPr>
        <p:txBody>
          <a:bodyPr anchor="ctr">
            <a:normAutofit/>
          </a:bodyPr>
          <a:lstStyle/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3200" dirty="0"/>
              <a:t>1985-87: Перестройка как ускорение 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3200" dirty="0"/>
              <a:t>1987: Экономическая реформа, по Немчинову?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3200" dirty="0"/>
              <a:t>1986-88: Период гласности и прозрений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3200" dirty="0"/>
              <a:t>1988: «</a:t>
            </a:r>
            <a:r>
              <a:rPr lang="ru-RU" sz="4000" dirty="0">
                <a:solidFill>
                  <a:srgbClr val="C00000"/>
                </a:solidFill>
              </a:rPr>
              <a:t>Р</a:t>
            </a:r>
            <a:r>
              <a:rPr lang="ru-RU" sz="3200" dirty="0"/>
              <a:t>ынок» и «</a:t>
            </a:r>
            <a:r>
              <a:rPr lang="ru-RU" sz="2800" dirty="0">
                <a:solidFill>
                  <a:srgbClr val="C00000"/>
                </a:solidFill>
              </a:rPr>
              <a:t>р</a:t>
            </a:r>
            <a:r>
              <a:rPr lang="ru-RU" sz="3200" dirty="0"/>
              <a:t>ынок»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3200" dirty="0"/>
              <a:t>1989: «Полнокровный социалистический рынок»</a:t>
            </a:r>
            <a:endParaRPr lang="en-US" sz="3200" dirty="0"/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32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02-1990: «Планово-рыночная экономика»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3200" dirty="0"/>
              <a:t>07-1990 (съезд КПСС): социализм отдельно, рынок отдельно</a:t>
            </a:r>
          </a:p>
        </p:txBody>
      </p:sp>
    </p:spTree>
    <p:extLst>
      <p:ext uri="{BB962C8B-B14F-4D97-AF65-F5344CB8AC3E}">
        <p14:creationId xmlns:p14="http://schemas.microsoft.com/office/powerpoint/2010/main" val="1103693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371600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3600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Советская политическая экономия социализма </a:t>
            </a:r>
            <a:br>
              <a:rPr lang="ru-RU" sz="3600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</a:br>
            <a:r>
              <a:rPr lang="ru-RU" sz="3600" b="1" i="1" kern="0" dirty="0">
                <a:solidFill>
                  <a:schemeClr val="bg1"/>
                </a:solidFill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как неразгаданный </a:t>
            </a:r>
            <a:r>
              <a:rPr lang="ru-RU" sz="3600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феномен</a:t>
            </a:r>
            <a:endParaRPr lang="ru-RU" sz="3600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341" y="1502229"/>
            <a:ext cx="10593977" cy="5225142"/>
          </a:xfrm>
        </p:spPr>
        <p:txBody>
          <a:bodyPr anchor="ctr">
            <a:normAutofit/>
          </a:bodyPr>
          <a:lstStyle/>
          <a:p>
            <a:r>
              <a:rPr lang="ru-RU" sz="2800" dirty="0"/>
              <a:t>Фольклорные версии: «абракадабра», «схоластика»</a:t>
            </a:r>
          </a:p>
          <a:p>
            <a:r>
              <a:rPr lang="ru-RU" sz="2800" dirty="0" err="1"/>
              <a:t>М.Бахтин</a:t>
            </a:r>
            <a:r>
              <a:rPr lang="ru-RU" sz="2800" dirty="0"/>
              <a:t> и теория советского дискурса Алексея </a:t>
            </a:r>
            <a:r>
              <a:rPr lang="ru-RU" sz="2800" dirty="0" err="1"/>
              <a:t>Юрчака</a:t>
            </a:r>
            <a:r>
              <a:rPr lang="ru-RU" sz="2800" dirty="0"/>
              <a:t>:</a:t>
            </a:r>
          </a:p>
          <a:p>
            <a:pPr lvl="1"/>
            <a:r>
              <a:rPr lang="ru-RU" sz="2800" dirty="0"/>
              <a:t>авторитетный дискурс</a:t>
            </a:r>
          </a:p>
          <a:p>
            <a:pPr lvl="1"/>
            <a:r>
              <a:rPr lang="ru-RU" sz="2800" dirty="0"/>
              <a:t>верховный арбитр</a:t>
            </a:r>
          </a:p>
          <a:p>
            <a:pPr lvl="1"/>
            <a:r>
              <a:rPr lang="ru-RU" sz="2800" dirty="0"/>
              <a:t>позднесоветский перформативный сдвиг (без арбитра)</a:t>
            </a:r>
            <a:endParaRPr lang="en-US" sz="2800" dirty="0"/>
          </a:p>
          <a:p>
            <a:r>
              <a:rPr lang="ru-RU" sz="28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«Чем более стандартной и повторяющейся становилась форма авторитетных высказываний и символов, тем менее стандартным и предсказуемым был смысл, который мог соответствовать этой форме в различных контекстах</a:t>
            </a:r>
            <a:r>
              <a:rPr lang="ru-RU" sz="2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...»      (</a:t>
            </a:r>
            <a:r>
              <a:rPr lang="ru-RU" sz="28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Юрчак</a:t>
            </a:r>
            <a:r>
              <a:rPr lang="ru-RU" sz="28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2017)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26609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1" y="8164"/>
            <a:ext cx="11468099" cy="1371600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4000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Дискурсы советского обществоведения</a:t>
            </a:r>
            <a:endParaRPr lang="ru-RU" sz="4000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715" y="1502229"/>
            <a:ext cx="10816046" cy="4924697"/>
          </a:xfrm>
        </p:spPr>
        <p:txBody>
          <a:bodyPr anchor="ctr">
            <a:normAutofit/>
          </a:bodyPr>
          <a:lstStyle/>
          <a:p>
            <a:r>
              <a:rPr lang="ru-RU" sz="2800" b="1" kern="0" dirty="0">
                <a:solidFill>
                  <a:srgbClr val="191919"/>
                </a:solidFill>
                <a:effectLst/>
                <a:latin typeface="+mj-lt"/>
                <a:ea typeface="Times New Roman" panose="02020603050405020304" pitchFamily="18" charset="0"/>
              </a:rPr>
              <a:t>Уровни авторитетного дискурса</a:t>
            </a:r>
          </a:p>
          <a:p>
            <a:pPr lvl="1"/>
            <a:r>
              <a:rPr lang="ru-RU" kern="0" dirty="0">
                <a:solidFill>
                  <a:srgbClr val="191919"/>
                </a:solidFill>
                <a:effectLst/>
                <a:latin typeface="+mj-lt"/>
                <a:ea typeface="Times New Roman" panose="02020603050405020304" pitchFamily="18" charset="0"/>
              </a:rPr>
              <a:t>Первый – собственно идеологический</a:t>
            </a:r>
            <a:r>
              <a:rPr lang="ru-RU" dirty="0">
                <a:effectLst/>
                <a:latin typeface="+mj-lt"/>
              </a:rPr>
              <a:t> (Маркс – Энгельс – Ленин – </a:t>
            </a:r>
            <a:r>
              <a:rPr lang="ru-RU" dirty="0" err="1">
                <a:effectLst/>
                <a:latin typeface="+mj-lt"/>
              </a:rPr>
              <a:t>партпрограммы</a:t>
            </a:r>
            <a:r>
              <a:rPr lang="ru-RU" dirty="0">
                <a:effectLst/>
                <a:latin typeface="+mj-lt"/>
              </a:rPr>
              <a:t>)</a:t>
            </a:r>
          </a:p>
          <a:p>
            <a:pPr lvl="1"/>
            <a:r>
              <a:rPr lang="ru-RU" kern="0" dirty="0">
                <a:solidFill>
                  <a:srgbClr val="191919"/>
                </a:solidFill>
                <a:effectLst/>
                <a:latin typeface="+mj-lt"/>
                <a:ea typeface="Times New Roman" panose="02020603050405020304" pitchFamily="18" charset="0"/>
              </a:rPr>
              <a:t>Второй – политический</a:t>
            </a:r>
            <a:r>
              <a:rPr lang="ru-RU" dirty="0">
                <a:effectLst/>
                <a:latin typeface="+mj-lt"/>
              </a:rPr>
              <a:t> (текущие политические документы, декларации лидеров)</a:t>
            </a:r>
          </a:p>
          <a:p>
            <a:pPr lvl="1"/>
            <a:r>
              <a:rPr lang="ru-RU" dirty="0">
                <a:latin typeface="+mj-lt"/>
              </a:rPr>
              <a:t>Третий – официальный </a:t>
            </a:r>
            <a:r>
              <a:rPr lang="ru-RU" dirty="0" err="1">
                <a:latin typeface="+mj-lt"/>
              </a:rPr>
              <a:t>интерпретативный</a:t>
            </a:r>
            <a:r>
              <a:rPr lang="ru-RU" dirty="0">
                <a:latin typeface="+mj-lt"/>
              </a:rPr>
              <a:t> (высказывания функционеров,						 редакционные статьи ведущих журналов и т.п.)</a:t>
            </a:r>
            <a:endParaRPr lang="en-US" dirty="0">
              <a:latin typeface="+mj-lt"/>
            </a:endParaRPr>
          </a:p>
          <a:p>
            <a:r>
              <a:rPr lang="ru-RU" sz="2800" b="1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Академические экономические дискурсы</a:t>
            </a:r>
          </a:p>
          <a:p>
            <a:pPr lvl="1"/>
            <a:r>
              <a:rPr lang="ru-RU" kern="0" dirty="0">
                <a:solidFill>
                  <a:srgbClr val="000000"/>
                </a:solidFill>
                <a:latin typeface="+mj-lt"/>
              </a:rPr>
              <a:t>Политико-экономический</a:t>
            </a:r>
          </a:p>
          <a:p>
            <a:pPr lvl="1"/>
            <a:r>
              <a:rPr lang="ru-RU" kern="0" dirty="0">
                <a:solidFill>
                  <a:srgbClr val="000000"/>
                </a:solidFill>
                <a:latin typeface="+mj-lt"/>
              </a:rPr>
              <a:t>Прагматико-экономический</a:t>
            </a:r>
          </a:p>
          <a:p>
            <a:endParaRPr lang="ru-RU" kern="0" dirty="0">
              <a:solidFill>
                <a:srgbClr val="000000"/>
              </a:solidFill>
              <a:latin typeface="+mj-lt"/>
            </a:endParaRPr>
          </a:p>
          <a:p>
            <a:r>
              <a:rPr lang="ru-RU" sz="2800" dirty="0">
                <a:latin typeface="+mj-lt"/>
              </a:rPr>
              <a:t>Риторические правила и </a:t>
            </a:r>
            <a:r>
              <a:rPr lang="ru-RU" sz="2800" dirty="0"/>
              <a:t>расшифровка</a:t>
            </a:r>
          </a:p>
          <a:p>
            <a:pPr marL="0" indent="0">
              <a:buNone/>
            </a:pPr>
            <a:r>
              <a:rPr lang="ru-RU" sz="2800" dirty="0"/>
              <a:t>    текстов </a:t>
            </a:r>
            <a:r>
              <a:rPr lang="ru-RU" sz="2800" dirty="0">
                <a:latin typeface="+mj-lt"/>
              </a:rPr>
              <a:t>как условие их понимания</a:t>
            </a:r>
            <a:endParaRPr lang="ru-RU" sz="2800" dirty="0"/>
          </a:p>
        </p:txBody>
      </p:sp>
      <p:sp>
        <p:nvSpPr>
          <p:cNvPr id="4" name="Скругленный прямоугольник 3">
            <a:extLst>
              <a:ext uri="{FF2B5EF4-FFF2-40B4-BE49-F238E27FC236}">
                <a16:creationId xmlns:a16="http://schemas.microsoft.com/office/drawing/2014/main" id="{5B145B2E-4E42-AC06-3E56-9BC06C0A9DC6}"/>
              </a:ext>
            </a:extLst>
          </p:cNvPr>
          <p:cNvSpPr/>
          <p:nvPr/>
        </p:nvSpPr>
        <p:spPr>
          <a:xfrm>
            <a:off x="979715" y="2778578"/>
            <a:ext cx="10816046" cy="2155371"/>
          </a:xfrm>
          <a:prstGeom prst="roundRect">
            <a:avLst/>
          </a:prstGeom>
          <a:solidFill>
            <a:schemeClr val="accent5">
              <a:lumMod val="20000"/>
              <a:lumOff val="80000"/>
              <a:alpha val="0"/>
            </a:schemeClr>
          </a:solidFill>
          <a:ln w="69850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Выноска 1 4">
            <a:extLst>
              <a:ext uri="{FF2B5EF4-FFF2-40B4-BE49-F238E27FC236}">
                <a16:creationId xmlns:a16="http://schemas.microsoft.com/office/drawing/2014/main" id="{0DE9A857-DC85-0ACB-3BE5-E65AD7229A14}"/>
              </a:ext>
            </a:extLst>
          </p:cNvPr>
          <p:cNvSpPr/>
          <p:nvPr/>
        </p:nvSpPr>
        <p:spPr>
          <a:xfrm>
            <a:off x="7581900" y="5075465"/>
            <a:ext cx="4213861" cy="1088571"/>
          </a:xfrm>
          <a:prstGeom prst="borderCallout1">
            <a:avLst>
              <a:gd name="adj1" fmla="val -500"/>
              <a:gd name="adj2" fmla="val 50667"/>
              <a:gd name="adj3" fmla="val -137750"/>
              <a:gd name="adj4" fmla="val 14119"/>
            </a:avLst>
          </a:prstGeom>
          <a:solidFill>
            <a:schemeClr val="tx2">
              <a:lumMod val="10000"/>
              <a:lumOff val="90000"/>
            </a:schemeClr>
          </a:solidFill>
          <a:ln w="85725">
            <a:solidFill>
              <a:srgbClr val="92D050"/>
            </a:solidFill>
            <a:tailEnd type="stealth" w="lg" len="lg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600" dirty="0"/>
              <a:t>Сфера активности ведущих советских экономистов</a:t>
            </a:r>
          </a:p>
        </p:txBody>
      </p:sp>
    </p:spTree>
    <p:extLst>
      <p:ext uri="{BB962C8B-B14F-4D97-AF65-F5344CB8AC3E}">
        <p14:creationId xmlns:p14="http://schemas.microsoft.com/office/powerpoint/2010/main" val="134385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371600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Эпоха Ленина: принуждение к рынку</a:t>
            </a:r>
            <a:endParaRPr lang="ru-RU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71600"/>
            <a:ext cx="11372849" cy="5486400"/>
          </a:xfrm>
        </p:spPr>
        <p:txBody>
          <a:bodyPr anchor="ctr">
            <a:normAutofit/>
          </a:bodyPr>
          <a:lstStyle/>
          <a:p>
            <a:pPr marL="500063" indent="-500063">
              <a:spcAft>
                <a:spcPts val="1400"/>
              </a:spcAft>
              <a:buClr>
                <a:srgbClr val="FF0000"/>
              </a:buClr>
            </a:pPr>
            <a:r>
              <a:rPr lang="ru-RU" sz="4400" dirty="0"/>
              <a:t>Социализм как анти-рынок ( или «одна всенародная мастерская»)</a:t>
            </a:r>
          </a:p>
          <a:p>
            <a:pPr marL="803275" lvl="1" indent="-342900">
              <a:spcAft>
                <a:spcPts val="1400"/>
              </a:spcAft>
              <a:buClr>
                <a:srgbClr val="FF0000"/>
              </a:buClr>
              <a:buFont typeface="Wingdings" pitchFamily="2" charset="2"/>
              <a:buChar char="Ø"/>
            </a:pPr>
            <a:r>
              <a:rPr lang="ru-RU" sz="2400" b="1" dirty="0">
                <a:latin typeface="+mj-lt"/>
              </a:rPr>
              <a:t>«...</a:t>
            </a:r>
            <a:r>
              <a:rPr lang="ru-RU" sz="2400" b="1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</a:rPr>
              <a:t>кое-кто (прошу прощения у Владимира Ильича), выдвигал для Советской России предложение пробежать скоренько стадию государственного капитализма</a:t>
            </a:r>
            <a:r>
              <a:rPr lang="ru-RU" sz="2400" b="1" kern="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</a:rPr>
              <a:t>»</a:t>
            </a:r>
            <a:r>
              <a:rPr lang="ru-RU" sz="2400" b="1" dirty="0">
                <a:effectLst/>
                <a:latin typeface="+mj-lt"/>
              </a:rPr>
              <a:t> (Е. Преображенский, 1920)</a:t>
            </a:r>
            <a:endParaRPr lang="ru-RU" sz="2400" b="1" dirty="0">
              <a:latin typeface="+mj-lt"/>
            </a:endParaRPr>
          </a:p>
          <a:p>
            <a:pPr marL="500063" indent="-500063">
              <a:spcAft>
                <a:spcPts val="1400"/>
              </a:spcAft>
              <a:buClr>
                <a:srgbClr val="FF0000"/>
              </a:buClr>
            </a:pPr>
            <a:r>
              <a:rPr lang="ru-RU" sz="4400" dirty="0"/>
              <a:t>Товарное производство и дискуссия о предмете</a:t>
            </a:r>
            <a:endParaRPr lang="en-US" sz="4400" dirty="0"/>
          </a:p>
          <a:p>
            <a:pPr marL="500063" indent="-500063">
              <a:spcAft>
                <a:spcPts val="1400"/>
              </a:spcAft>
              <a:buClr>
                <a:srgbClr val="FF0000"/>
              </a:buClr>
            </a:pPr>
            <a:r>
              <a:rPr lang="ru-RU" sz="4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Хозрасчет и субъектность предприятий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81850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371600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Эпоха Сталина: курс на усмирение рынка</a:t>
            </a:r>
            <a:endParaRPr lang="ru-RU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1220450" cy="5203371"/>
          </a:xfrm>
        </p:spPr>
        <p:txBody>
          <a:bodyPr anchor="ctr">
            <a:normAutofit/>
          </a:bodyPr>
          <a:lstStyle/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400" b="1" dirty="0">
                <a:latin typeface="Cambria" panose="02040503050406030204" pitchFamily="18" charset="0"/>
              </a:rPr>
              <a:t>Теория как форма политической борьбы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400" b="1" dirty="0">
                <a:latin typeface="Cambria" panose="02040503050406030204" pitchFamily="18" charset="0"/>
              </a:rPr>
              <a:t>Условия овладения рынком</a:t>
            </a:r>
            <a:endParaRPr lang="en-US" sz="4400" b="1" dirty="0">
              <a:latin typeface="Cambria" panose="02040503050406030204" pitchFamily="18" charset="0"/>
            </a:endParaRP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400" kern="0" dirty="0">
                <a:solidFill>
                  <a:schemeClr val="bg1">
                    <a:lumMod val="50000"/>
                  </a:schemeClr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Закон стоимости: преобразованный или ограниченный</a:t>
            </a:r>
            <a:endParaRPr lang="ru-RU" sz="4400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90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371600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Рыночная идеология Сталина</a:t>
            </a:r>
            <a:endParaRPr lang="ru-RU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24000"/>
            <a:ext cx="11372849" cy="5203371"/>
          </a:xfrm>
        </p:spPr>
        <p:txBody>
          <a:bodyPr anchor="ctr">
            <a:normAutofit/>
          </a:bodyPr>
          <a:lstStyle/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"Неверно, что мы командуем ценами, хотим командовать, но не получается. Для того чтобы командовать ценами, надо иметь громадные резервы, обилие товаров и только тогда мы сможем диктовать свои цены. А пока есть рынок нелегальный, рынок колхозный, существуют рыночные цены [...] Нет, далеко не по всем товарам мы можем диктовать цены. Для этого надо много, очень много производить. Гораздо больше, чем сейчас." (</a:t>
            </a:r>
            <a:r>
              <a:rPr lang="ru-RU" sz="2400" i="1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 беседы с экономистами</a:t>
            </a:r>
            <a:r>
              <a:rPr lang="ru-RU" sz="24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январь 1941)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»...в советской экономике фактически существуют два рынка и два рода цен... Между организованным рынком, находящимся в руках советского государства, и рыночной стихией идет борьба. Чтобы овладеть всем рынком, целиком, чтобы иметь возможность полностью диктовать цены на рынке, советское государство должно располагать огромными массами товаров, огромными резервами по всем видам товаров" (</a:t>
            </a:r>
            <a:r>
              <a:rPr lang="ru-RU" sz="24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 знаменем марксизма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1943).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57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371600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Эпоха Сталина: курс на усмирение рынка</a:t>
            </a:r>
            <a:endParaRPr lang="ru-RU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1220450" cy="5203371"/>
          </a:xfrm>
        </p:spPr>
        <p:txBody>
          <a:bodyPr anchor="ctr">
            <a:normAutofit/>
          </a:bodyPr>
          <a:lstStyle/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>Теория как форма политической борьбы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400" dirty="0">
                <a:solidFill>
                  <a:schemeClr val="bg1">
                    <a:lumMod val="50000"/>
                  </a:schemeClr>
                </a:solidFill>
                <a:latin typeface="Cambria" panose="02040503050406030204" pitchFamily="18" charset="0"/>
              </a:rPr>
              <a:t>Условия овладения рынком</a:t>
            </a:r>
            <a:endParaRPr lang="en-US" sz="4400" dirty="0">
              <a:solidFill>
                <a:schemeClr val="bg1">
                  <a:lumMod val="50000"/>
                </a:schemeClr>
              </a:solidFill>
              <a:latin typeface="Cambria" panose="02040503050406030204" pitchFamily="18" charset="0"/>
            </a:endParaRP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400" b="1" kern="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Закон стоимости: преобразованный или ограниченный</a:t>
            </a:r>
            <a:endParaRPr lang="ru-RU" sz="44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07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371600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Эпоха Косыгина: курс на соглашение с рынком</a:t>
            </a:r>
            <a:endParaRPr lang="ru-RU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1220450" cy="5203371"/>
          </a:xfrm>
        </p:spPr>
        <p:txBody>
          <a:bodyPr anchor="ctr">
            <a:normAutofit/>
          </a:bodyPr>
          <a:lstStyle/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400" dirty="0"/>
              <a:t>Интеллектуальная оттепель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400" dirty="0"/>
              <a:t>Реформа и страсти вокруг рынка</a:t>
            </a:r>
            <a:endParaRPr lang="en-US" sz="4400" dirty="0"/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4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«Рыночный социализм»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187784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759233-E651-8F5A-91FE-90CED07E8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0"/>
            <a:ext cx="11506199" cy="1371600"/>
          </a:xfrm>
          <a:solidFill>
            <a:srgbClr val="645E3A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ru-RU" sz="6000" b="1" i="1" kern="0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Brush Script MT" panose="03060802040406070304" pitchFamily="66" charset="-122"/>
                <a:cs typeface="APPLE CHANCERY" panose="03020702040506060504" pitchFamily="66" charset="-79"/>
              </a:rPr>
              <a:t>Исходные позиции</a:t>
            </a:r>
            <a:endParaRPr lang="ru-RU" sz="6000" b="1" i="1" dirty="0">
              <a:solidFill>
                <a:schemeClr val="bg1"/>
              </a:solidFill>
              <a:latin typeface="Garamond" panose="02020404030301010803" pitchFamily="18" charset="0"/>
              <a:ea typeface="Brush Script MT" panose="03060802040406070304" pitchFamily="66" charset="-122"/>
              <a:cs typeface="APPLE CHANCERY" panose="03020702040506060504" pitchFamily="66" charset="-79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CE2D0A-2464-3D05-8914-04E0833E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524000"/>
            <a:ext cx="11372849" cy="5203371"/>
          </a:xfrm>
        </p:spPr>
        <p:txBody>
          <a:bodyPr anchor="ctr">
            <a:normAutofit/>
          </a:bodyPr>
          <a:lstStyle/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000" dirty="0"/>
              <a:t>Ортодоксы «Учебника» </a:t>
            </a: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000" dirty="0"/>
              <a:t>4 группы товарных отношений, по Кронроду</a:t>
            </a:r>
            <a:endParaRPr lang="en-US" sz="4000" dirty="0"/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0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Дифференцированное влияние закона стоимости на производство, по </a:t>
            </a:r>
            <a:r>
              <a:rPr lang="ru-RU" sz="4000" kern="0" dirty="0" err="1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Цаголову</a:t>
            </a:r>
            <a:endParaRPr lang="ru-RU" sz="4000" kern="0" dirty="0">
              <a:solidFill>
                <a:srgbClr val="000000"/>
              </a:solidFill>
              <a:effectLst/>
              <a:ea typeface="Times New Roman" panose="02020603050405020304" pitchFamily="18" charset="0"/>
            </a:endParaRPr>
          </a:p>
          <a:p>
            <a:pPr marL="587375" indent="-587375">
              <a:spcAft>
                <a:spcPts val="1400"/>
              </a:spcAft>
              <a:buClr>
                <a:srgbClr val="FF0000"/>
              </a:buClr>
            </a:pPr>
            <a:r>
              <a:rPr lang="ru-RU" sz="4000" kern="0" dirty="0">
                <a:solidFill>
                  <a:srgbClr val="000000"/>
                </a:solidFill>
                <a:ea typeface="Times New Roman" panose="02020603050405020304" pitchFamily="18" charset="0"/>
              </a:rPr>
              <a:t>Радикальные </a:t>
            </a:r>
            <a:r>
              <a:rPr lang="ru-RU" sz="4000" kern="0" dirty="0" err="1">
                <a:solidFill>
                  <a:srgbClr val="000000"/>
                </a:solidFill>
                <a:ea typeface="Times New Roman" panose="02020603050405020304" pitchFamily="18" charset="0"/>
              </a:rPr>
              <a:t>антитоварники</a:t>
            </a:r>
            <a:r>
              <a:rPr lang="ru-RU" sz="4000" kern="0" dirty="0">
                <a:solidFill>
                  <a:srgbClr val="000000"/>
                </a:solidFill>
                <a:ea typeface="Times New Roman" panose="02020603050405020304" pitchFamily="18" charset="0"/>
              </a:rPr>
              <a:t> (Малышев, Соболь как имитаторы рынка)</a:t>
            </a:r>
          </a:p>
        </p:txBody>
      </p:sp>
    </p:spTree>
    <p:extLst>
      <p:ext uri="{BB962C8B-B14F-4D97-AF65-F5344CB8AC3E}">
        <p14:creationId xmlns:p14="http://schemas.microsoft.com/office/powerpoint/2010/main" val="1898253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Дискурс о рынке МГУ-24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Дискурс о рынке МГУ-24" id="{563B6DCF-516E-9849-A8A8-9C24A1A5B9B0}" vid="{B38C815A-BAB4-5741-B1E9-B2B3783559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Дискурс о рынке МГУ-24</Template>
  <TotalTime>553</TotalTime>
  <Words>685</Words>
  <Application>Microsoft Macintosh PowerPoint</Application>
  <PresentationFormat>Широкоэкранный</PresentationFormat>
  <Paragraphs>72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Cambria</vt:lpstr>
      <vt:lpstr>Courier New</vt:lpstr>
      <vt:lpstr>Franklin Gothic Book</vt:lpstr>
      <vt:lpstr>Garamond</vt:lpstr>
      <vt:lpstr>Georgia</vt:lpstr>
      <vt:lpstr>Times New Roman</vt:lpstr>
      <vt:lpstr>Wingdings</vt:lpstr>
      <vt:lpstr>Дискурс о рынке МГУ-24</vt:lpstr>
      <vt:lpstr>Дискурс  о  рынке  в советской политической экономии</vt:lpstr>
      <vt:lpstr>Советская политическая экономия социализма  как неразгаданный феномен</vt:lpstr>
      <vt:lpstr>Дискурсы советского обществоведения</vt:lpstr>
      <vt:lpstr>Эпоха Ленина: принуждение к рынку</vt:lpstr>
      <vt:lpstr>Эпоха Сталина: курс на усмирение рынка</vt:lpstr>
      <vt:lpstr>Рыночная идеология Сталина</vt:lpstr>
      <vt:lpstr>Эпоха Сталина: курс на усмирение рынка</vt:lpstr>
      <vt:lpstr>Эпоха Косыгина: курс на соглашение с рынком</vt:lpstr>
      <vt:lpstr>Исходные позиции</vt:lpstr>
      <vt:lpstr>Реформа и «рыночный социализм»</vt:lpstr>
      <vt:lpstr>Эпоха Горбачева: гласность и прозрения</vt:lpstr>
      <vt:lpstr>Эпоха Горбачева: подчинение рынку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Дискурс  о  рынке  в советской политической экономии</dc:title>
  <dc:creator>Office iMac</dc:creator>
  <cp:lastModifiedBy>Office iMac</cp:lastModifiedBy>
  <cp:revision>5</cp:revision>
  <cp:lastPrinted>2024-12-01T09:05:35Z</cp:lastPrinted>
  <dcterms:created xsi:type="dcterms:W3CDTF">2024-11-29T13:01:48Z</dcterms:created>
  <dcterms:modified xsi:type="dcterms:W3CDTF">2024-12-01T09:05:54Z</dcterms:modified>
</cp:coreProperties>
</file>